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6858000" cy="97202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33"/>
    <p:restoredTop sz="96327"/>
  </p:normalViewPr>
  <p:slideViewPr>
    <p:cSldViewPr snapToGrid="0">
      <p:cViewPr varScale="1">
        <p:scale>
          <a:sx n="81" d="100"/>
          <a:sy n="81" d="100"/>
        </p:scale>
        <p:origin x="3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0794"/>
            <a:ext cx="5829300" cy="338409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105389"/>
            <a:ext cx="5143500" cy="234681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82439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8098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17514"/>
            <a:ext cx="1478756" cy="823747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17514"/>
            <a:ext cx="4350544" cy="823747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10339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344747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23318"/>
            <a:ext cx="5915025" cy="404335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04929"/>
            <a:ext cx="5915025" cy="212630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24312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587570"/>
            <a:ext cx="2914650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587570"/>
            <a:ext cx="2914650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4208455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17516"/>
            <a:ext cx="5915025" cy="18788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382815"/>
            <a:ext cx="2901255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550596"/>
            <a:ext cx="2901255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382815"/>
            <a:ext cx="2915543" cy="11677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550596"/>
            <a:ext cx="2915543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25071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9089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40860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99540"/>
            <a:ext cx="3471863" cy="69076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94059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8018"/>
            <a:ext cx="2211884" cy="22680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99540"/>
            <a:ext cx="3471863" cy="690768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16079"/>
            <a:ext cx="2211884" cy="540239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ore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33089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17516"/>
            <a:ext cx="5915025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587570"/>
            <a:ext cx="5915025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37BF4-A489-F249-8082-0B279E1DBC68}" type="datetimeFigureOut">
              <a:rPr kumimoji="1" lang="ko-Kore-KR" altLang="en-US" smtClean="0"/>
              <a:t>01/04/2023</a:t>
            </a:fld>
            <a:endParaRPr kumimoji="1" lang="ko-Kore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009246"/>
            <a:ext cx="231457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ore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009246"/>
            <a:ext cx="154305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3F9C4-4DB5-D64F-A978-4FDB4575CE19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59934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42318E8-1F35-FF21-D267-A5F586022C2E}"/>
              </a:ext>
            </a:extLst>
          </p:cNvPr>
          <p:cNvSpPr txBox="1"/>
          <p:nvPr/>
        </p:nvSpPr>
        <p:spPr>
          <a:xfrm>
            <a:off x="2272370" y="536724"/>
            <a:ext cx="2313260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ko-KR" altLang="en-US" spc="300" dirty="0">
                <a:solidFill>
                  <a:schemeClr val="bg1"/>
                </a:solidFill>
                <a:latin typeface="KoPubDotum Medium" pitchFamily="2" charset="-127"/>
                <a:ea typeface="KoPubDotum Medium" pitchFamily="2" charset="-127"/>
              </a:rPr>
              <a:t>업무의뢰서</a:t>
            </a:r>
            <a:endParaRPr kumimoji="1" lang="ko-Kore-KR" altLang="en-US" spc="300" dirty="0">
              <a:solidFill>
                <a:schemeClr val="bg1"/>
              </a:solidFill>
              <a:latin typeface="KoPubDotum Medium" pitchFamily="2" charset="-127"/>
              <a:ea typeface="KoPubDotum Medium" pitchFamily="2" charset="-12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C0DCEA-350F-08C1-2CDF-BDE5808F1552}"/>
              </a:ext>
            </a:extLst>
          </p:cNvPr>
          <p:cNvSpPr txBox="1"/>
          <p:nvPr/>
        </p:nvSpPr>
        <p:spPr>
          <a:xfrm>
            <a:off x="337562" y="1191982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400" dirty="0">
                <a:latin typeface="KoPubDotum Medium" pitchFamily="2" charset="-127"/>
                <a:ea typeface="KoPubDotum Medium" pitchFamily="2" charset="-127"/>
              </a:rPr>
              <a:t>☐ 업무 의뢰인</a:t>
            </a:r>
            <a:endParaRPr kumimoji="1" lang="ko-Kore-KR" altLang="en-US" sz="1400" dirty="0">
              <a:latin typeface="KoPubDotum Medium" pitchFamily="2" charset="-127"/>
              <a:ea typeface="KoPubDotum Medium" pitchFamily="2" charset="-127"/>
            </a:endParaRPr>
          </a:p>
        </p:txBody>
      </p:sp>
      <p:graphicFrame>
        <p:nvGraphicFramePr>
          <p:cNvPr id="2" name="표 7">
            <a:extLst>
              <a:ext uri="{FF2B5EF4-FFF2-40B4-BE49-F238E27FC236}">
                <a16:creationId xmlns:a16="http://schemas.microsoft.com/office/drawing/2014/main" id="{18707A65-009A-605F-B39A-CE3A4D0B4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547053"/>
              </p:ext>
            </p:extLst>
          </p:nvPr>
        </p:nvGraphicFramePr>
        <p:xfrm>
          <a:off x="432562" y="1580158"/>
          <a:ext cx="5992876" cy="1496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85">
                  <a:extLst>
                    <a:ext uri="{9D8B030D-6E8A-4147-A177-3AD203B41FA5}">
                      <a16:colId xmlns:a16="http://schemas.microsoft.com/office/drawing/2014/main" val="2527089509"/>
                    </a:ext>
                  </a:extLst>
                </a:gridCol>
                <a:gridCol w="4026463">
                  <a:extLst>
                    <a:ext uri="{9D8B030D-6E8A-4147-A177-3AD203B41FA5}">
                      <a16:colId xmlns:a16="http://schemas.microsoft.com/office/drawing/2014/main" val="4092288062"/>
                    </a:ext>
                  </a:extLst>
                </a:gridCol>
                <a:gridCol w="1030028">
                  <a:extLst>
                    <a:ext uri="{9D8B030D-6E8A-4147-A177-3AD203B41FA5}">
                      <a16:colId xmlns:a16="http://schemas.microsoft.com/office/drawing/2014/main" val="1614445859"/>
                    </a:ext>
                  </a:extLst>
                </a:gridCol>
              </a:tblGrid>
              <a:tr h="278726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구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ko-KR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분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내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용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비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730796"/>
                  </a:ext>
                </a:extLst>
              </a:tr>
              <a:tr h="30437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성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ko-KR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명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514529"/>
                  </a:ext>
                </a:extLst>
              </a:tr>
              <a:tr h="30437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연락처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0717150"/>
                  </a:ext>
                </a:extLst>
              </a:tr>
              <a:tr h="30437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이메일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224004"/>
                  </a:ext>
                </a:extLst>
              </a:tr>
              <a:tr h="304374">
                <a:tc>
                  <a:txBody>
                    <a:bodyPr/>
                    <a:lstStyle/>
                    <a:p>
                      <a:pPr algn="ctr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회사명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18411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BDBC734-17EA-8A63-9E4D-20F48D4EFFDA}"/>
              </a:ext>
            </a:extLst>
          </p:cNvPr>
          <p:cNvSpPr txBox="1"/>
          <p:nvPr/>
        </p:nvSpPr>
        <p:spPr>
          <a:xfrm>
            <a:off x="337562" y="3292454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R" altLang="en-US" sz="1400" dirty="0">
                <a:latin typeface="KoPubDotum Medium" pitchFamily="2" charset="-127"/>
                <a:ea typeface="KoPubDotum Medium" pitchFamily="2" charset="-127"/>
              </a:rPr>
              <a:t>☐ 업무 의뢰내용</a:t>
            </a:r>
            <a:endParaRPr kumimoji="1" lang="ko-Kore-KR" altLang="en-US" sz="1400" dirty="0">
              <a:latin typeface="KoPubDotum Medium" pitchFamily="2" charset="-127"/>
              <a:ea typeface="KoPubDotum Medium" pitchFamily="2" charset="-127"/>
            </a:endParaRPr>
          </a:p>
        </p:txBody>
      </p:sp>
      <p:graphicFrame>
        <p:nvGraphicFramePr>
          <p:cNvPr id="9" name="표 7">
            <a:extLst>
              <a:ext uri="{FF2B5EF4-FFF2-40B4-BE49-F238E27FC236}">
                <a16:creationId xmlns:a16="http://schemas.microsoft.com/office/drawing/2014/main" id="{8521B096-C284-9CB6-C6A1-40C78B6F7A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490258"/>
              </p:ext>
            </p:extLst>
          </p:nvPr>
        </p:nvGraphicFramePr>
        <p:xfrm>
          <a:off x="432562" y="3707271"/>
          <a:ext cx="5992876" cy="171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385">
                  <a:extLst>
                    <a:ext uri="{9D8B030D-6E8A-4147-A177-3AD203B41FA5}">
                      <a16:colId xmlns:a16="http://schemas.microsoft.com/office/drawing/2014/main" val="2527089509"/>
                    </a:ext>
                  </a:extLst>
                </a:gridCol>
                <a:gridCol w="5056491">
                  <a:extLst>
                    <a:ext uri="{9D8B030D-6E8A-4147-A177-3AD203B41FA5}">
                      <a16:colId xmlns:a16="http://schemas.microsoft.com/office/drawing/2014/main" val="4092288062"/>
                    </a:ext>
                  </a:extLst>
                </a:gridCol>
              </a:tblGrid>
              <a:tr h="271125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제  목</a:t>
                      </a:r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730796"/>
                  </a:ext>
                </a:extLst>
              </a:tr>
              <a:tr h="144862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ore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내</a:t>
                      </a:r>
                      <a:r>
                        <a:rPr kumimoji="1" lang="ko-KR" altLang="en-US" sz="10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 용</a:t>
                      </a:r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kumimoji="1" lang="ko-KR" altLang="en-US" sz="1000" b="0" i="0" kern="1200" dirty="0">
                          <a:solidFill>
                            <a:schemeClr val="tx1"/>
                          </a:solidFill>
                          <a:latin typeface="KoPubBatang Medium" pitchFamily="2" charset="-127"/>
                          <a:ea typeface="KoPubBatang Medium" pitchFamily="2" charset="-127"/>
                          <a:cs typeface="+mn-cs"/>
                        </a:rPr>
                        <a:t>최대한 구체적인 업무 요청사항을 작성 부탁드립니다</a:t>
                      </a:r>
                      <a:endParaRPr kumimoji="1" lang="ko-Kore-KR" altLang="en-US" sz="1000" b="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551452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42C1B2E-39B7-0B95-8898-CD1AB85DEBB5}"/>
              </a:ext>
            </a:extLst>
          </p:cNvPr>
          <p:cNvSpPr txBox="1"/>
          <p:nvPr/>
        </p:nvSpPr>
        <p:spPr>
          <a:xfrm>
            <a:off x="432561" y="5534063"/>
            <a:ext cx="5992875" cy="2446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900" b="1" i="0" dirty="0">
                <a:solidFill>
                  <a:srgbClr val="111111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개인정보 취급방침</a:t>
            </a:r>
            <a:br>
              <a:rPr lang="ko-KR" altLang="en-US" sz="900" dirty="0"/>
            </a:b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당사는 개인정보취급방침을 통하여 귀하께서 제공하시는 개인정보가 어떠한 용도와 방식으로 이용되고 있으며 </a:t>
            </a:r>
            <a:endParaRPr lang="en-US" altLang="ko-KR" sz="900" b="0" i="0" dirty="0">
              <a:solidFill>
                <a:srgbClr val="4C4C4C"/>
              </a:solidFill>
              <a:effectLst/>
              <a:latin typeface="맑은 고딕" panose="020B0503020000020004" pitchFamily="34" charset="-127"/>
              <a:ea typeface="맑은 고딕" panose="020B0503020000020004" pitchFamily="34" charset="-127"/>
            </a:endParaRPr>
          </a:p>
          <a:p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개인정보보호를 위해 어떠한 조치가 취해지고 있는지 알려드립니다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.</a:t>
            </a:r>
            <a:br>
              <a:rPr lang="ko-KR" altLang="en-US" sz="900" dirty="0"/>
            </a:br>
            <a:br>
              <a:rPr lang="ko-KR" altLang="en-US" sz="900" dirty="0"/>
            </a:br>
            <a:r>
              <a:rPr lang="ko-KR" altLang="en-US" sz="900" b="1" i="0" dirty="0">
                <a:solidFill>
                  <a:srgbClr val="111111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개인정보의 수집목적 및 이용목적</a:t>
            </a:r>
            <a:br>
              <a:rPr lang="ko-KR" altLang="en-US" sz="900" dirty="0"/>
            </a:b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당사는 귀하에게 최적의 서비스를 제공하기 위한 목적으로 귀하의 개인정보를 수집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·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이용하고 있습니다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.</a:t>
            </a:r>
            <a:br>
              <a:rPr lang="ko-KR" altLang="en-US" sz="900" dirty="0"/>
            </a:b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수집하는 개인정보 항목에 따른 구체적인 수집목적 및 이용목적은 다음과 같습니다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.</a:t>
            </a:r>
            <a:br>
              <a:rPr lang="ko-KR" altLang="en-US" sz="900" dirty="0"/>
            </a:b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1.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성명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,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연락처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,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이메일 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: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서비스 이용에 따른 본인 확인 절차 이용 및 상담 처리</a:t>
            </a:r>
            <a:br>
              <a:rPr lang="ko-KR" altLang="en-US" sz="900" dirty="0"/>
            </a:b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2.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문의내용 및 기타 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: </a:t>
            </a:r>
            <a:r>
              <a:rPr lang="ko-KR" altLang="en-US" sz="900" b="0" i="0" dirty="0" err="1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원할한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 상담을 위한 참고자료</a:t>
            </a:r>
            <a:br>
              <a:rPr lang="ko-KR" altLang="en-US" sz="900" dirty="0"/>
            </a:br>
            <a:br>
              <a:rPr lang="ko-KR" altLang="en-US" sz="900" dirty="0"/>
            </a:br>
            <a:r>
              <a:rPr lang="ko-KR" altLang="en-US" sz="900" b="1" i="0" dirty="0">
                <a:solidFill>
                  <a:srgbClr val="111111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개인정보의 수집</a:t>
            </a:r>
            <a:br>
              <a:rPr lang="ko-KR" altLang="en-US" sz="900" dirty="0"/>
            </a:b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1.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당사는 홈페이지를 통한 신청서 작성 시 서비스 이용을 위해 필요한 최소한의 개인정보만을 수집합니다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.</a:t>
            </a:r>
            <a:br>
              <a:rPr lang="ko-KR" altLang="en-US" sz="900" dirty="0"/>
            </a:b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2.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귀하가 당사의 서비스를 정상적으로 이용하기 위해서는 연락처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,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성명 등의 항목을 입력하셔야 합니다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.</a:t>
            </a:r>
            <a:br>
              <a:rPr lang="ko-KR" altLang="en-US" sz="900" dirty="0"/>
            </a:b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그러나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,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모든 항목을 입력하지 않더라도 서비스 이용에는 제한이 없습니다</a:t>
            </a: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.</a:t>
            </a:r>
            <a:br>
              <a:rPr lang="ko-KR" altLang="en-US" sz="900" dirty="0"/>
            </a:br>
            <a:br>
              <a:rPr lang="ko-KR" altLang="en-US" sz="900" dirty="0"/>
            </a:br>
            <a:r>
              <a:rPr lang="ko-KR" altLang="en-US" sz="900" b="1" i="0" dirty="0">
                <a:solidFill>
                  <a:srgbClr val="111111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개인정보의 보유기간 및 이용기간</a:t>
            </a:r>
            <a:br>
              <a:rPr lang="ko-KR" altLang="en-US" sz="900" dirty="0"/>
            </a:br>
            <a:r>
              <a:rPr lang="en-US" altLang="ko-KR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1. </a:t>
            </a:r>
            <a:r>
              <a:rPr lang="ko-KR" altLang="en-US" sz="900" b="0" i="0" dirty="0">
                <a:solidFill>
                  <a:srgbClr val="4C4C4C"/>
                </a:solidFill>
                <a:effectLst/>
                <a:latin typeface="맑은 고딕" panose="020B0503020000020004" pitchFamily="34" charset="-127"/>
                <a:ea typeface="맑은 고딕" panose="020B0503020000020004" pitchFamily="34" charset="-127"/>
              </a:rPr>
              <a:t>당사의 개인정보 수집 및 이용목적이 달성된 후에는 즉시 삭제하도록 되어 있습니다</a:t>
            </a:r>
            <a:endParaRPr lang="ko-Kore-KR" altLang="en-US" sz="9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435286-9F26-D8E1-B38A-F94F0C4D55EE}"/>
              </a:ext>
            </a:extLst>
          </p:cNvPr>
          <p:cNvSpPr txBox="1"/>
          <p:nvPr/>
        </p:nvSpPr>
        <p:spPr>
          <a:xfrm>
            <a:off x="1672858" y="8077850"/>
            <a:ext cx="4752578" cy="80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kumimoji="1" lang="ko-KR" altLang="en-US" sz="1100" dirty="0"/>
              <a:t>상기와 같이 업무의뢰를 요청 드립니다</a:t>
            </a:r>
            <a:endParaRPr kumimoji="1" lang="en-US" altLang="ko-KR" sz="1100" dirty="0"/>
          </a:p>
          <a:p>
            <a:pPr marL="228600" indent="-228600" algn="r">
              <a:lnSpc>
                <a:spcPct val="150000"/>
              </a:lnSpc>
              <a:buAutoNum type="arabicPlain" startAt="20"/>
            </a:pPr>
            <a:r>
              <a:rPr kumimoji="1" lang="ko-KR" altLang="en-US" sz="1050" dirty="0"/>
              <a:t>  년    월</a:t>
            </a:r>
            <a:r>
              <a:rPr kumimoji="1" lang="en-US" altLang="ko-KR" sz="1050" dirty="0"/>
              <a:t> </a:t>
            </a:r>
            <a:r>
              <a:rPr kumimoji="1" lang="ko-KR" altLang="en-US" sz="1050" dirty="0"/>
              <a:t>    일</a:t>
            </a:r>
            <a:endParaRPr kumimoji="1" lang="en-US" altLang="ko-KR" sz="1050" dirty="0"/>
          </a:p>
          <a:p>
            <a:pPr>
              <a:lnSpc>
                <a:spcPct val="150000"/>
              </a:lnSpc>
            </a:pPr>
            <a:r>
              <a:rPr kumimoji="1" lang="ko-KR" altLang="en-US" sz="1050" dirty="0"/>
              <a:t>                                                                                                  업무의뢰</a:t>
            </a:r>
            <a:r>
              <a:rPr kumimoji="1" lang="ko-Kore-KR" altLang="en-US" sz="1050" dirty="0"/>
              <a:t>인</a:t>
            </a:r>
            <a:r>
              <a:rPr kumimoji="1" lang="ko-KR" altLang="en-US" sz="1050" dirty="0"/>
              <a:t>                           </a:t>
            </a:r>
            <a:endParaRPr kumimoji="1" lang="en-US" altLang="ko-KR" sz="105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83A8A1-C1AF-DF51-B2D1-D75BB7D4C575}"/>
              </a:ext>
            </a:extLst>
          </p:cNvPr>
          <p:cNvSpPr txBox="1"/>
          <p:nvPr/>
        </p:nvSpPr>
        <p:spPr>
          <a:xfrm>
            <a:off x="432560" y="9139951"/>
            <a:ext cx="59928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※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상기 양식을 기본으로 작성 후 업무의뢰 바라오며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,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다른 양식으로도 가능 </a:t>
            </a:r>
            <a:r>
              <a:rPr kumimoji="1" lang="ko-KR" altLang="en-US" sz="1050" dirty="0" err="1">
                <a:latin typeface="KoPubBatang Medium" pitchFamily="2" charset="-127"/>
                <a:ea typeface="KoPubBatang Medium" pitchFamily="2" charset="-127"/>
              </a:rPr>
              <a:t>하오니</a:t>
            </a:r>
            <a:r>
              <a:rPr kumimoji="1" lang="ko-KR" altLang="en-US" sz="1050" dirty="0">
                <a:latin typeface="KoPubBatang Medium" pitchFamily="2" charset="-127"/>
                <a:ea typeface="KoPubBatang Medium" pitchFamily="2" charset="-127"/>
              </a:rPr>
              <a:t> 의뢰바랍니다</a:t>
            </a:r>
            <a:r>
              <a:rPr kumimoji="1" lang="en-US" altLang="ko-KR" sz="1050" dirty="0">
                <a:latin typeface="KoPubBatang Medium" pitchFamily="2" charset="-127"/>
                <a:ea typeface="KoPubBatang Medium" pitchFamily="2" charset="-127"/>
              </a:rPr>
              <a:t>.</a:t>
            </a:r>
            <a:endParaRPr kumimoji="1" lang="ko-Kore-KR" altLang="en-US" sz="1050" dirty="0">
              <a:latin typeface="KoPubBatang Medium" pitchFamily="2" charset="-127"/>
              <a:ea typeface="KoPubBatang Medium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837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 2013 - 2022">
  <a:themeElements>
    <a:clrScheme name="Office 테마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37</TotalTime>
  <Words>210</Words>
  <Application>Microsoft Office PowerPoint</Application>
  <PresentationFormat>사용자 지정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KoPubBatang Medium</vt:lpstr>
      <vt:lpstr>KoPubDotum Medium</vt:lpstr>
      <vt:lpstr>맑은 고딕</vt:lpstr>
      <vt:lpstr>Arial</vt:lpstr>
      <vt:lpstr>Calibri</vt:lpstr>
      <vt:lpstr>Calibri Light</vt:lpstr>
      <vt:lpstr>Office 테마 2013 - 2022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Jessica Payne</dc:creator>
  <cp:lastModifiedBy>Office</cp:lastModifiedBy>
  <cp:revision>3</cp:revision>
  <cp:lastPrinted>2023-01-03T08:47:08Z</cp:lastPrinted>
  <dcterms:created xsi:type="dcterms:W3CDTF">2023-01-03T08:10:56Z</dcterms:created>
  <dcterms:modified xsi:type="dcterms:W3CDTF">2023-01-04T01:30:18Z</dcterms:modified>
</cp:coreProperties>
</file>